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8229600" cx="14630400"/>
  <p:notesSz cx="8229600" cy="146304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b8e5ac1a9_0_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28b8e5ac1a9_0_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8b8e5ac1a9_0_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b8922efdc_4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b8922efdc_4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Dexcom CGM system </a:t>
            </a:r>
            <a:r>
              <a:rPr lang="en-US" sz="12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tracks glucose levels continuously throughout the day and night</a:t>
            </a: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glucose reading is sent to smart device † or receiver as frequently as every five minutes. Dexcom CGM systems then translate the readings into dynamic data so people are better able to manage their diabetes treatment.</a:t>
            </a:r>
            <a:endParaRPr sz="12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FreeStyle Libre system </a:t>
            </a:r>
            <a:r>
              <a:rPr lang="en-US" sz="12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measures glucose levels through a small sensor — the size of two stacked quarters — applied to the back of your upper arm</a:t>
            </a: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It provides real-time glucose readings for up to 10 days, both day and night.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" name="Google Shape;19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b8e5ac1a9_0_5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28b8e5ac1a9_0_5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8b8e5ac1a9_0_5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b8e5ac1a9_0_7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g28b8e5ac1a9_0_7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8b8e5ac1a9_0_7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like more products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hallucinations like not related to the sample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b8922efdc_1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g28b8922efdc_1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8b8922efdc_1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b8922efdc_1_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28b8922efdc_1_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8b8922efdc_1_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8b8e5ac1a9_0_1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8b8e5ac1a9_0_1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b8922efdc_0_6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b8922efdc_0_6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hyperlink" Target="https://www.paho.org/en/topics/diabetes" TargetMode="External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751350" y="1536501"/>
            <a:ext cx="76383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 Analysis of Continuous Glucose Monitoring (CGM) for Diabetes</a:t>
            </a:r>
            <a:endParaRPr b="0" i="0" sz="5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751399" y="6522751"/>
            <a:ext cx="747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b="1" i="0" lang="en-US" sz="30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~ Akshita, Aditi, Mia, Kaushal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" name="Google Shape;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297628" y="445225"/>
            <a:ext cx="7006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41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5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sz="5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167" y="1566323"/>
            <a:ext cx="10837259" cy="641437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1006276" y="469575"/>
            <a:ext cx="11926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41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5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using Vader</a:t>
            </a:r>
            <a:endParaRPr sz="5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809942" y="1646900"/>
            <a:ext cx="96192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0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Sentiment Score 1 &amp; 2 - Negative </a:t>
            </a:r>
            <a:endParaRPr sz="40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0" name="Google Shape;14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1151" y="2505174"/>
            <a:ext cx="10108900" cy="54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1145951" y="715425"/>
            <a:ext cx="7483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3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Score 3 - Neutral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2348389" y="4203740"/>
            <a:ext cx="9933503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2348389" y="4809053"/>
            <a:ext cx="9933503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75" y="2113750"/>
            <a:ext cx="13435400" cy="55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1121327" y="756175"/>
            <a:ext cx="9422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3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Score 4 and 5 - positive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0" name="Google Shape;16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875" y="2092750"/>
            <a:ext cx="13049050" cy="53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1497652" y="697675"/>
            <a:ext cx="7426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3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 Modelling using LDA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629025" y="1392175"/>
            <a:ext cx="13289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272525"/>
              </a:solidFill>
            </a:endParaRPr>
          </a:p>
          <a:p>
            <a:pPr indent="-37465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Arial"/>
              <a:buChar char="•"/>
            </a:pPr>
            <a:r>
              <a:rPr b="1"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Topic 0: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General discussion about selecting a CGM. Mentions popular brands like Dexcom</a:t>
            </a:r>
            <a:r>
              <a:rPr lang="en-US" sz="2250">
                <a:solidFill>
                  <a:srgbClr val="272525"/>
                </a:solidFill>
              </a:rPr>
              <a:t> 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and Freestyle Libre. It focuses on the </a:t>
            </a:r>
            <a:r>
              <a:rPr b="1" lang="en-US" sz="2250">
                <a:solidFill>
                  <a:srgbClr val="272525"/>
                </a:solidFill>
              </a:rPr>
              <a:t>selection, costs, and insurance implications.</a:t>
            </a:r>
            <a:endParaRPr b="1"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673483" y="4754500"/>
            <a:ext cx="13200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Arial"/>
              <a:buChar char="•"/>
            </a:pPr>
            <a:r>
              <a:rPr b="1"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Topic 2: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50">
                <a:solidFill>
                  <a:srgbClr val="272525"/>
                </a:solidFill>
              </a:rPr>
              <a:t>Personal experiences with using CGMs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their impact on understanding blood sugar trends, and the comparison between finger pricking vs. CGMs.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670358" y="6021475"/>
            <a:ext cx="13289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Arial"/>
              <a:buChar char="•"/>
            </a:pPr>
            <a:r>
              <a:rPr b="1"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Topic 3: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Experiences related to </a:t>
            </a:r>
            <a:r>
              <a:rPr b="1" lang="en-US" sz="2250">
                <a:solidFill>
                  <a:srgbClr val="272525"/>
                </a:solidFill>
              </a:rPr>
              <a:t>wearing the device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 Examples include adhesive issues, site selection, and physical interactions with the device.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628925" y="3351463"/>
            <a:ext cx="13289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Arial"/>
              <a:buChar char="•"/>
            </a:pPr>
            <a:r>
              <a:rPr b="1"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Topic 1: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Importance and utility of CGMs for managing diabetes, especially in </a:t>
            </a:r>
            <a:r>
              <a:rPr b="1" lang="en-US" sz="2250">
                <a:solidFill>
                  <a:srgbClr val="272525"/>
                </a:solidFill>
              </a:rPr>
              <a:t>differentiating between Type 1 and Type 2 diabetes. </a:t>
            </a:r>
            <a:endParaRPr b="1"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 cap="flat" cmpd="sng" w="13800">
            <a:solidFill>
              <a:srgbClr val="FFFFFF">
                <a:alpha val="6391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1497652" y="615875"/>
            <a:ext cx="7426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3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 Modelling using LDA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1214928" y="4370593"/>
            <a:ext cx="12372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Arial"/>
              <a:buChar char="•"/>
            </a:pPr>
            <a:r>
              <a:rPr b="1"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Topic 6: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50">
                <a:solidFill>
                  <a:srgbClr val="272525"/>
                </a:solidFill>
              </a:rPr>
              <a:t>Specific readings, accuracy, and personal experiences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en-US" sz="2250">
                <a:solidFill>
                  <a:srgbClr val="272525"/>
                </a:solidFill>
              </a:rPr>
              <a:t>CGMs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214928" y="5251926"/>
            <a:ext cx="12372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Arial"/>
              <a:buChar char="•"/>
            </a:pPr>
            <a:r>
              <a:rPr b="1"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Topic 7: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Discussions on </a:t>
            </a:r>
            <a:r>
              <a:rPr b="1" lang="en-US" sz="2250">
                <a:solidFill>
                  <a:srgbClr val="272525"/>
                </a:solidFill>
              </a:rPr>
              <a:t>specific brands, models, and their features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. This includes mentions of transitioning between different models or brands.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1214928" y="1935375"/>
            <a:ext cx="12372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Arial"/>
              <a:buChar char="•"/>
            </a:pPr>
            <a:r>
              <a:rPr b="1"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Topic 4: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50">
                <a:solidFill>
                  <a:srgbClr val="272525"/>
                </a:solidFill>
              </a:rPr>
              <a:t>Technology-related issues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with the devices. This involves signal issues, technical glitches, and experiences with different brands.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1214928" y="3372676"/>
            <a:ext cx="12372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Arial"/>
              <a:buChar char="•"/>
            </a:pPr>
            <a:r>
              <a:rPr b="1"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Topic 5:</a:t>
            </a:r>
            <a:r>
              <a:rPr b="1" lang="en-US" sz="2250">
                <a:solidFill>
                  <a:srgbClr val="272525"/>
                </a:solidFill>
              </a:rPr>
              <a:t> Feedback and recommendations</a:t>
            </a:r>
            <a:r>
              <a:rPr lang="en-US" sz="22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regarding specific brands and device models.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25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2" name="Google Shape;1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/>
          <p:nvPr/>
        </p:nvSpPr>
        <p:spPr>
          <a:xfrm>
            <a:off x="6172897" y="390950"/>
            <a:ext cx="7547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36"/>
              <a:buFont typeface="Arial"/>
              <a:buNone/>
            </a:pPr>
            <a:r>
              <a:rPr b="1" lang="en-US" sz="403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CGM Analysis </a:t>
            </a:r>
            <a:endParaRPr sz="40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6238145" y="1202925"/>
            <a:ext cx="7416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7"/>
              <a:buFont typeface="Arial"/>
              <a:buNone/>
            </a:pPr>
            <a:r>
              <a:rPr b="1" lang="en-US" sz="30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expectations of CGMs </a:t>
            </a:r>
            <a:endParaRPr sz="305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6326688" y="1844321"/>
            <a:ext cx="7239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3"/>
              <a:buFont typeface="Arial"/>
              <a:buChar char="•"/>
            </a:pPr>
            <a:r>
              <a:rPr lang="en-US" sz="2473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Accurate, reliable, and affordable. </a:t>
            </a:r>
            <a:endParaRPr sz="24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6326688" y="2390614"/>
            <a:ext cx="7239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3"/>
              <a:buFont typeface="Arial"/>
              <a:buChar char="•"/>
            </a:pPr>
            <a:r>
              <a:rPr lang="en-US" sz="2473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Real-time Alert</a:t>
            </a:r>
            <a:endParaRPr sz="24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6326700" y="2936909"/>
            <a:ext cx="7239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3"/>
              <a:buFont typeface="Arial"/>
              <a:buChar char="•"/>
            </a:pPr>
            <a:r>
              <a:rPr lang="en-US" sz="2473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Continuous Glucose Monitoring </a:t>
            </a:r>
            <a:endParaRPr sz="24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6238147" y="3854063"/>
            <a:ext cx="764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7"/>
              <a:buFont typeface="Arial"/>
              <a:buNone/>
            </a:pPr>
            <a:r>
              <a:rPr b="1" lang="en-US" sz="31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knowledge gaps with CGMs :</a:t>
            </a:r>
            <a:endParaRPr sz="315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6438488" y="4598942"/>
            <a:ext cx="7239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3"/>
              <a:buFont typeface="Arial"/>
              <a:buChar char="•"/>
            </a:pPr>
            <a:r>
              <a:rPr lang="en-US" sz="2473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How to use them effectively</a:t>
            </a:r>
            <a:endParaRPr sz="24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6438488" y="5120987"/>
            <a:ext cx="7239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3"/>
              <a:buFont typeface="Arial"/>
              <a:buChar char="•"/>
            </a:pPr>
            <a:r>
              <a:rPr lang="en-US" sz="2473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How to interpret the data</a:t>
            </a:r>
            <a:endParaRPr sz="24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/>
          <p:nvPr/>
        </p:nvSpPr>
        <p:spPr>
          <a:xfrm>
            <a:off x="6438488" y="5670237"/>
            <a:ext cx="7239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3"/>
              <a:buFont typeface="Arial"/>
              <a:buChar char="•"/>
            </a:pPr>
            <a:r>
              <a:rPr lang="en-US" sz="2473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Technical and Software Challenges</a:t>
            </a:r>
            <a:endParaRPr sz="24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6438488" y="6287680"/>
            <a:ext cx="7239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34290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73"/>
              <a:buFont typeface="Arial"/>
              <a:buChar char="•"/>
            </a:pPr>
            <a:r>
              <a:rPr lang="en-US" sz="2373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Understanding Sensor Limitations and Duration</a:t>
            </a:r>
            <a:endParaRPr sz="23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6438488" y="6905125"/>
            <a:ext cx="7239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34290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73"/>
              <a:buFont typeface="Arial"/>
              <a:buChar char="•"/>
            </a:pPr>
            <a:r>
              <a:rPr lang="en-US" sz="2473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Feature Awareness</a:t>
            </a:r>
            <a:endParaRPr sz="24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9" name="Google Shape;2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1" name="Google Shape;21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833200" y="707475"/>
            <a:ext cx="8310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1"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 most important to patients </a:t>
            </a:r>
            <a:endParaRPr sz="35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1277516" y="2784583"/>
            <a:ext cx="7033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87"/>
              <a:buFont typeface="Arial"/>
              <a:buChar char="•"/>
            </a:pPr>
            <a:r>
              <a:rPr lang="en-US" sz="2487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Awareness of Emotional Attachment to Food</a:t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1277541" y="1525445"/>
            <a:ext cx="7033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87"/>
              <a:buFont typeface="Arial"/>
              <a:buChar char="•"/>
            </a:pPr>
            <a:r>
              <a:rPr lang="en-US" sz="2487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Safety and Real-time Monitoring</a:t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1277541" y="2129195"/>
            <a:ext cx="7033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87"/>
              <a:buFont typeface="Arial"/>
              <a:buChar char="•"/>
            </a:pPr>
            <a:r>
              <a:rPr lang="en-US" sz="2487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Blood Testing for Accuracy</a:t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833201" y="3439950"/>
            <a:ext cx="70332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1"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Unmet needs of patients</a:t>
            </a:r>
            <a:endParaRPr sz="35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1277541" y="4328636"/>
            <a:ext cx="7033260" cy="44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87"/>
              <a:buFont typeface="Arial"/>
              <a:buChar char="•"/>
            </a:pPr>
            <a:r>
              <a:rPr lang="en-US" sz="2487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Cost &amp; Insurance</a:t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1277516" y="4989397"/>
            <a:ext cx="7033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87"/>
              <a:buFont typeface="Arial"/>
              <a:buChar char="•"/>
            </a:pPr>
            <a:r>
              <a:rPr lang="en-US" sz="2487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Reliability and ease of access</a:t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1277541" y="5708634"/>
            <a:ext cx="7033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87"/>
              <a:buFont typeface="Arial"/>
              <a:buChar char="•"/>
            </a:pPr>
            <a:r>
              <a:rPr lang="en-US" sz="2487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Affordability</a:t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1277541" y="6427846"/>
            <a:ext cx="7033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87"/>
              <a:buFont typeface="Arial"/>
              <a:buChar char="•"/>
            </a:pPr>
            <a:r>
              <a:rPr lang="en-US" sz="2487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Integration and Compatibility</a:t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/>
        </p:nvSpPr>
        <p:spPr>
          <a:xfrm>
            <a:off x="3081750" y="252900"/>
            <a:ext cx="84669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36">
                <a:solidFill>
                  <a:schemeClr val="dk1"/>
                </a:solidFill>
              </a:rPr>
              <a:t>CGM Product- Related Analysis </a:t>
            </a:r>
            <a:endParaRPr sz="42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501" y="2557700"/>
            <a:ext cx="5304882" cy="4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150" y="2867275"/>
            <a:ext cx="5193049" cy="519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/>
        </p:nvSpPr>
        <p:spPr>
          <a:xfrm>
            <a:off x="2389988" y="1420750"/>
            <a:ext cx="25359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36">
                <a:solidFill>
                  <a:schemeClr val="dk1"/>
                </a:solidFill>
              </a:rPr>
              <a:t>Dexcom</a:t>
            </a:r>
            <a:endParaRPr sz="40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8981775" y="1575538"/>
            <a:ext cx="41118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36">
                <a:solidFill>
                  <a:schemeClr val="dk1"/>
                </a:solidFill>
              </a:rPr>
              <a:t>Freestyle Libre</a:t>
            </a:r>
            <a:endParaRPr sz="40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7" name="Google Shape;2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/>
          <p:nvPr/>
        </p:nvSpPr>
        <p:spPr>
          <a:xfrm>
            <a:off x="833200" y="663525"/>
            <a:ext cx="56532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4"/>
              <a:buFont typeface="Arial"/>
              <a:buNone/>
            </a:pPr>
            <a:r>
              <a:rPr b="1"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Praises of Dexcom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943251" y="2134066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Covered by insurance and less co-payment 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943251" y="3197600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2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Does not require fingerstick for calibration 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943251" y="4261123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3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Accurate real-time glucose readings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943251" y="5324645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4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Great recommendations for workout regime 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943251" y="6388167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5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Can be paired with apple and android devices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45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4336773" y="307285"/>
            <a:ext cx="46956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49"/>
              <a:buFont typeface="Arial"/>
              <a:buNone/>
            </a:pPr>
            <a:r>
              <a:rPr b="1" lang="en-US" sz="52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</a:t>
            </a:r>
            <a:endParaRPr sz="52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838299" y="1554146"/>
            <a:ext cx="76560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5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72525"/>
                </a:solidFill>
              </a:rPr>
              <a:t>Diabetes - metabolic disease, causes high blood sugar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9184025" y="4602800"/>
            <a:ext cx="49065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5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72525"/>
                </a:solidFill>
              </a:rPr>
              <a:t>D</a:t>
            </a:r>
            <a:r>
              <a:rPr b="1" lang="en-US" sz="3000">
                <a:solidFill>
                  <a:srgbClr val="272525"/>
                </a:solidFill>
              </a:rPr>
              <a:t>iabetes direct cause of 1.5 million deaths in U.S.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50" y="3223700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838300" y="5041200"/>
            <a:ext cx="2591400" cy="22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5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72525"/>
                </a:solidFill>
              </a:rPr>
              <a:t>10% (body can’t produce enough insulin)</a:t>
            </a:r>
            <a:endParaRPr sz="2400">
              <a:solidFill>
                <a:srgbClr val="272525"/>
              </a:solidFill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5388875" y="5041200"/>
            <a:ext cx="2591400" cy="22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5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72525"/>
                </a:solidFill>
              </a:rPr>
              <a:t>90% (can’t use the insulin it makes)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2950" y="1554150"/>
            <a:ext cx="2688650" cy="2688650"/>
          </a:xfrm>
          <a:prstGeom prst="rect">
            <a:avLst/>
          </a:prstGeom>
          <a:noFill/>
          <a:ln cap="flat" cmpd="sng" w="13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9" name="Google Shape;2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/>
          <p:nvPr/>
        </p:nvSpPr>
        <p:spPr>
          <a:xfrm>
            <a:off x="196325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 cap="flat" cmpd="sng" w="13800">
            <a:solidFill>
              <a:srgbClr val="FFFFFF">
                <a:alpha val="6391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1" name="Google Shape;25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6904900" y="981350"/>
            <a:ext cx="5945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4"/>
              <a:buFont typeface="Arial"/>
              <a:buNone/>
            </a:pPr>
            <a:r>
              <a:rPr b="1" lang="en-US" sz="40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Complaints of Dexcom</a:t>
            </a:r>
            <a:endParaRPr sz="40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5864559" y="2352825"/>
            <a:ext cx="8457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Sensors needed replacement every once in a</a:t>
            </a:r>
            <a:r>
              <a:rPr lang="en-US" sz="2550">
                <a:solidFill>
                  <a:srgbClr val="272525"/>
                </a:solidFill>
              </a:rPr>
              <a:t> </a:t>
            </a: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while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5864550" y="3076425"/>
            <a:ext cx="8867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2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First time user faced symptoms like vomiting and nausea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5825956" y="3800027"/>
            <a:ext cx="810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3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Replacement of parts is a pain 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5825956" y="4523627"/>
            <a:ext cx="810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4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Defective Dexcom being delivered 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5825959" y="5247225"/>
            <a:ext cx="9174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5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Not compatible with some  older phones and devices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5825950" y="5970825"/>
            <a:ext cx="810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6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Resetting devices made dexcom non-functional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8503751" y="8748469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Calibri"/>
              <a:buAutoNum type="arabicPeriod" startAt="7"/>
            </a:pPr>
            <a:r>
              <a:rPr lang="en-US" sz="17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Issues regarding the bluetooth readings and calibration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5825959" y="6694425"/>
            <a:ext cx="9174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7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Issues regarding the bluetooth readings and calibration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6" name="Google Shape;2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8" name="Google Shape;2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5890350" y="938625"/>
            <a:ext cx="7122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1"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Praises of Freestyle Libre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5890350" y="2054750"/>
            <a:ext cx="8200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Covered under insurance but might require medical prescription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5890350" y="3278363"/>
            <a:ext cx="9050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2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Inspire other people by connecting through social media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5890351" y="4142043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3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Helps in constantly monitoring glucose 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5890350" y="5158925"/>
            <a:ext cx="8310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4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Libre app better than Dexcom app, frequent updates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5890351" y="6175812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5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Better than finger sticks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0" name="Google Shape;2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 cap="flat" cmpd="sng" w="13800">
            <a:solidFill>
              <a:srgbClr val="FFFFFF">
                <a:alpha val="6391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2" name="Google Shape;28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/>
          <p:nvPr/>
        </p:nvSpPr>
        <p:spPr>
          <a:xfrm>
            <a:off x="6041475" y="827250"/>
            <a:ext cx="7463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7"/>
              <a:buFont typeface="Arial"/>
              <a:buNone/>
            </a:pPr>
            <a:r>
              <a:rPr b="1"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Complaints of Freestyle Libre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6163076" y="2031237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First timers needed help from the company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6163075" y="2949300"/>
            <a:ext cx="7594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2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People found Dexcom better than Lifestyle Libre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6163076" y="3860132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3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Dexcom gave better readings compar</a:t>
            </a:r>
            <a:r>
              <a:rPr lang="en-US" sz="2550">
                <a:solidFill>
                  <a:srgbClr val="272525"/>
                </a:solidFill>
              </a:rPr>
              <a:t>a</a:t>
            </a: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tively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6163076" y="4770954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4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Received defective products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6163075" y="5616050"/>
            <a:ext cx="8143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5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Accuracy and frequency of data is  comparatively low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6163076" y="6739223"/>
            <a:ext cx="712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 startAt="6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Complaints of product failing 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5" name="Google Shape;2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7" name="Google Shape;2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/>
          <p:nvPr/>
        </p:nvSpPr>
        <p:spPr>
          <a:xfrm>
            <a:off x="833200" y="495725"/>
            <a:ext cx="72702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4"/>
              <a:buFont typeface="Arial"/>
              <a:buNone/>
            </a:pPr>
            <a:r>
              <a:rPr b="1" lang="en-US" sz="42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from OpenAPI and Comparative Analysis</a:t>
            </a:r>
            <a:endParaRPr sz="42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833200" y="2425350"/>
            <a:ext cx="7770900" cy="5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Calibri"/>
              <a:buAutoNum type="arabicPeriod"/>
            </a:pP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Provided </a:t>
            </a:r>
            <a:r>
              <a:rPr b="1"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Similar Results</a:t>
            </a:r>
            <a:r>
              <a:rPr lang="en-US" sz="2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and recommendations</a:t>
            </a:r>
            <a:endParaRPr sz="2550">
              <a:solidFill>
                <a:srgbClr val="27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AutoNum type="arabicPeriod"/>
            </a:pPr>
            <a:r>
              <a:rPr lang="en-US" sz="2550">
                <a:solidFill>
                  <a:srgbClr val="272525"/>
                </a:solidFill>
              </a:rPr>
              <a:t>Picked up Additional Features, missed by manual analysis</a:t>
            </a:r>
            <a:endParaRPr sz="2550">
              <a:solidFill>
                <a:srgbClr val="272525"/>
              </a:solidFill>
            </a:endParaRPr>
          </a:p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AutoNum type="arabicPeriod"/>
            </a:pPr>
            <a:r>
              <a:rPr lang="en-US" sz="2550">
                <a:solidFill>
                  <a:srgbClr val="272525"/>
                </a:solidFill>
              </a:rPr>
              <a:t>Some incidents of Hallucinations observed</a:t>
            </a:r>
            <a:endParaRPr sz="2550">
              <a:solidFill>
                <a:srgbClr val="272525"/>
              </a:solidFill>
            </a:endParaRPr>
          </a:p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AutoNum type="arabicPeriod"/>
            </a:pPr>
            <a:r>
              <a:rPr lang="en-US" sz="2550">
                <a:solidFill>
                  <a:srgbClr val="272525"/>
                </a:solidFill>
              </a:rPr>
              <a:t>Comprehensive and easily understandable analysis</a:t>
            </a:r>
            <a:endParaRPr sz="2550">
              <a:solidFill>
                <a:srgbClr val="272525"/>
              </a:solidFill>
            </a:endParaRPr>
          </a:p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AutoNum type="arabicPeriod"/>
            </a:pPr>
            <a:r>
              <a:rPr lang="en-US" sz="2550">
                <a:solidFill>
                  <a:srgbClr val="272525"/>
                </a:solidFill>
              </a:rPr>
              <a:t>Can be used as a helping tool</a:t>
            </a:r>
            <a:endParaRPr sz="2550">
              <a:solidFill>
                <a:srgbClr val="272525"/>
              </a:solidFill>
            </a:endParaRPr>
          </a:p>
          <a:p>
            <a:pPr indent="-3937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AutoNum type="arabicPeriod"/>
            </a:pPr>
            <a:r>
              <a:rPr lang="en-US" sz="2550">
                <a:solidFill>
                  <a:srgbClr val="272525"/>
                </a:solidFill>
              </a:rPr>
              <a:t>Cannot be relied completely</a:t>
            </a:r>
            <a:endParaRPr sz="2550">
              <a:solidFill>
                <a:srgbClr val="27252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5" name="Google Shape;3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 cap="flat" cmpd="sng" w="12600">
            <a:solidFill>
              <a:srgbClr val="FFFFFF">
                <a:alpha val="6391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559350" y="468450"/>
            <a:ext cx="10305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86"/>
              <a:buFont typeface="Arial"/>
              <a:buNone/>
            </a:pPr>
            <a:r>
              <a:rPr b="1" lang="en-US" sz="5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for Brands </a:t>
            </a:r>
            <a:endParaRPr sz="5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2792254" y="7348299"/>
            <a:ext cx="9045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93"/>
              <a:buFont typeface="Arial"/>
              <a:buNone/>
            </a:pPr>
            <a:r>
              <a:t/>
            </a:r>
            <a:endParaRPr sz="15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798300" y="1927175"/>
            <a:ext cx="6287700" cy="54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			  </a:t>
            </a:r>
            <a:r>
              <a:rPr b="1" lang="en-US" sz="2600"/>
              <a:t>Dexcom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81000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Char char="•"/>
            </a:pPr>
            <a:r>
              <a:rPr lang="en-US" sz="2400">
                <a:solidFill>
                  <a:srgbClr val="272525"/>
                </a:solidFill>
              </a:rPr>
              <a:t>Improve the lifespan and reliability of sensors.</a:t>
            </a:r>
            <a:endParaRPr sz="2400">
              <a:solidFill>
                <a:srgbClr val="272525"/>
              </a:solidFill>
            </a:endParaRPr>
          </a:p>
          <a:p>
            <a:pPr indent="-381000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Char char="•"/>
            </a:pPr>
            <a:r>
              <a:rPr lang="en-US" sz="2400">
                <a:solidFill>
                  <a:srgbClr val="272525"/>
                </a:solidFill>
              </a:rPr>
              <a:t>Ensure smoother replacement process.</a:t>
            </a:r>
            <a:endParaRPr sz="2400">
              <a:solidFill>
                <a:srgbClr val="272525"/>
              </a:solidFill>
            </a:endParaRPr>
          </a:p>
          <a:p>
            <a:pPr indent="-381000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Char char="•"/>
            </a:pPr>
            <a:r>
              <a:rPr lang="en-US" sz="2400">
                <a:solidFill>
                  <a:srgbClr val="272525"/>
                </a:solidFill>
              </a:rPr>
              <a:t>Improve Bluetooth Connectivity.</a:t>
            </a:r>
            <a:endParaRPr sz="2400">
              <a:solidFill>
                <a:srgbClr val="272525"/>
              </a:solidFill>
            </a:endParaRPr>
          </a:p>
          <a:p>
            <a:pPr indent="-381000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Char char="•"/>
            </a:pPr>
            <a:r>
              <a:rPr lang="en-US" sz="2400">
                <a:solidFill>
                  <a:srgbClr val="272525"/>
                </a:solidFill>
              </a:rPr>
              <a:t>Reduce Calibration Issues.</a:t>
            </a:r>
            <a:endParaRPr sz="2400">
              <a:solidFill>
                <a:srgbClr val="272525"/>
              </a:solidFill>
            </a:endParaRPr>
          </a:p>
          <a:p>
            <a:pPr indent="0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7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0" name="Google Shape;310;p26"/>
          <p:cNvSpPr txBox="1"/>
          <p:nvPr/>
        </p:nvSpPr>
        <p:spPr>
          <a:xfrm>
            <a:off x="7463000" y="1927175"/>
            <a:ext cx="6359400" cy="54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Freestyle Libre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Char char="•"/>
            </a:pPr>
            <a:r>
              <a:rPr lang="en-US" sz="2400">
                <a:solidFill>
                  <a:srgbClr val="272525"/>
                </a:solidFill>
              </a:rPr>
              <a:t>Improve the accuracy and frequency of readings.</a:t>
            </a:r>
            <a:endParaRPr sz="2400">
              <a:solidFill>
                <a:srgbClr val="272525"/>
              </a:solidFill>
            </a:endParaRPr>
          </a:p>
          <a:p>
            <a:pPr indent="-381000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Char char="•"/>
            </a:pPr>
            <a:r>
              <a:rPr lang="en-US" sz="2400">
                <a:solidFill>
                  <a:srgbClr val="272525"/>
                </a:solidFill>
              </a:rPr>
              <a:t>Reduce delivering defective products</a:t>
            </a:r>
            <a:endParaRPr sz="2400">
              <a:solidFill>
                <a:srgbClr val="272525"/>
              </a:solidFill>
            </a:endParaRPr>
          </a:p>
          <a:p>
            <a:pPr indent="-381000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Char char="•"/>
            </a:pPr>
            <a:r>
              <a:rPr lang="en-US" sz="2400">
                <a:solidFill>
                  <a:srgbClr val="272525"/>
                </a:solidFill>
              </a:rPr>
              <a:t>Ensure stringent quality checks.</a:t>
            </a:r>
            <a:endParaRPr sz="2400">
              <a:solidFill>
                <a:srgbClr val="272525"/>
              </a:solidFill>
            </a:endParaRPr>
          </a:p>
          <a:p>
            <a:pPr indent="-381000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Char char="•"/>
            </a:pPr>
            <a:r>
              <a:rPr lang="en-US" sz="2400">
                <a:solidFill>
                  <a:srgbClr val="272525"/>
                </a:solidFill>
              </a:rPr>
              <a:t>Improve insights and recommendations.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6" name="Google Shape;3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 cap="flat" cmpd="sng" w="12600">
            <a:solidFill>
              <a:srgbClr val="FFFFFF">
                <a:alpha val="6391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00300" y="378825"/>
            <a:ext cx="11172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86"/>
              <a:buFont typeface="Arial"/>
              <a:buNone/>
            </a:pPr>
            <a:r>
              <a:rPr b="1" lang="en-US" sz="5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for </a:t>
            </a:r>
            <a:r>
              <a:rPr b="1" lang="en-US" sz="5250"/>
              <a:t>Customer</a:t>
            </a:r>
            <a:r>
              <a:rPr b="1" lang="en-US" sz="5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2792254" y="7348299"/>
            <a:ext cx="9045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93"/>
              <a:buFont typeface="Arial"/>
              <a:buNone/>
            </a:pPr>
            <a:r>
              <a:t/>
            </a:r>
            <a:endParaRPr sz="15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3200" y="1293725"/>
            <a:ext cx="5819375" cy="51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 txBox="1"/>
          <p:nvPr/>
        </p:nvSpPr>
        <p:spPr>
          <a:xfrm>
            <a:off x="625025" y="1788300"/>
            <a:ext cx="7274700" cy="3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93">
                <a:solidFill>
                  <a:srgbClr val="272525"/>
                </a:solidFill>
              </a:rPr>
              <a:t>Dexcom</a:t>
            </a:r>
            <a:r>
              <a:rPr lang="en-US" sz="2593">
                <a:solidFill>
                  <a:srgbClr val="272525"/>
                </a:solidFill>
              </a:rPr>
              <a:t> appears to have a slight edge over Freestyle Libre because of 2 main reasons:-</a:t>
            </a:r>
            <a:endParaRPr sz="2593">
              <a:solidFill>
                <a:srgbClr val="272525"/>
              </a:solidFill>
            </a:endParaRPr>
          </a:p>
          <a:p>
            <a:pPr indent="0" lvl="0" marL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3">
              <a:solidFill>
                <a:srgbClr val="272525"/>
              </a:solidFill>
            </a:endParaRPr>
          </a:p>
          <a:p>
            <a:pPr indent="-393255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93"/>
              <a:buChar char="●"/>
            </a:pPr>
            <a:r>
              <a:rPr lang="en-US" sz="2593">
                <a:solidFill>
                  <a:srgbClr val="272525"/>
                </a:solidFill>
              </a:rPr>
              <a:t>Higher praise for accuracy</a:t>
            </a:r>
            <a:endParaRPr sz="2593">
              <a:solidFill>
                <a:srgbClr val="272525"/>
              </a:solidFill>
            </a:endParaRPr>
          </a:p>
          <a:p>
            <a:pPr indent="-393255" lvl="0" marL="45720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93"/>
              <a:buChar char="●"/>
            </a:pPr>
            <a:r>
              <a:rPr lang="en-US" sz="2593">
                <a:solidFill>
                  <a:srgbClr val="272525"/>
                </a:solidFill>
              </a:rPr>
              <a:t>Real time monitoring and compatibility.</a:t>
            </a:r>
            <a:endParaRPr sz="2593">
              <a:solidFill>
                <a:srgbClr val="272525"/>
              </a:solidFill>
            </a:endParaRPr>
          </a:p>
          <a:p>
            <a:pPr indent="0" lvl="0" marL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3">
              <a:solidFill>
                <a:srgbClr val="272525"/>
              </a:solidFill>
            </a:endParaRPr>
          </a:p>
          <a:p>
            <a:pPr indent="0" lvl="0" marL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3">
              <a:solidFill>
                <a:srgbClr val="272525"/>
              </a:solidFill>
            </a:endParaRPr>
          </a:p>
          <a:p>
            <a:pPr indent="0" lvl="0" marL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93"/>
              <a:buFont typeface="Arial"/>
              <a:buNone/>
            </a:pPr>
            <a:r>
              <a:t/>
            </a:r>
            <a:endParaRPr b="1" sz="3993">
              <a:solidFill>
                <a:srgbClr val="272525"/>
              </a:solidFill>
            </a:endParaRPr>
          </a:p>
          <a:p>
            <a:pPr indent="0" lvl="0" marL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3">
              <a:solidFill>
                <a:srgbClr val="272525"/>
              </a:solidFill>
            </a:endParaRPr>
          </a:p>
          <a:p>
            <a:pPr indent="0" lvl="0" marL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93">
              <a:solidFill>
                <a:srgbClr val="272525"/>
              </a:solidFill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200300" y="6111425"/>
            <a:ext cx="79932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rgbClr val="980000"/>
              </a:solidFill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265775" y="6379475"/>
            <a:ext cx="75123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rgbClr val="FF0000"/>
                </a:solidFill>
              </a:rPr>
              <a:t>Final Recommendation :- Customers choice should depend on personal</a:t>
            </a:r>
            <a:r>
              <a:rPr b="1" lang="en-US" sz="2500" u="sng">
                <a:solidFill>
                  <a:srgbClr val="FF0000"/>
                </a:solidFill>
              </a:rPr>
              <a:t> </a:t>
            </a:r>
            <a:r>
              <a:rPr b="1" lang="en-US" sz="2500" u="sng">
                <a:solidFill>
                  <a:srgbClr val="FF0000"/>
                </a:solidFill>
              </a:rPr>
              <a:t>preference,specific needs and most importantly insurance situation.</a:t>
            </a:r>
            <a:endParaRPr b="1" sz="25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9" name="Google Shape;3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1" name="Google Shape;33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2777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8"/>
          <p:cNvSpPr/>
          <p:nvPr/>
        </p:nvSpPr>
        <p:spPr>
          <a:xfrm>
            <a:off x="2217531" y="3417641"/>
            <a:ext cx="6919200" cy="27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81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 </a:t>
            </a:r>
            <a:endParaRPr sz="81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2348389" y="5152508"/>
            <a:ext cx="993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b="1" lang="en-US" sz="24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~ Akshita, Aditi, Kaushal, Mia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9" name="Google Shape;3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 cap="flat" cmpd="sng" w="13800">
            <a:solidFill>
              <a:srgbClr val="FFFFFF">
                <a:alpha val="6391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2348389" y="2118003"/>
            <a:ext cx="4443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3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2" name="Google Shape;342;p2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8389" y="3256717"/>
            <a:ext cx="9933502" cy="224956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/>
          <p:nvPr/>
        </p:nvSpPr>
        <p:spPr>
          <a:xfrm>
            <a:off x="2348389" y="5756196"/>
            <a:ext cx="9933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>
            <a:off x="9144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45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91450" y="404550"/>
            <a:ext cx="15988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2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5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Finger-stick method for Glucose Measurement</a:t>
            </a:r>
            <a:endParaRPr sz="5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9" name="Google Shape;3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700" y="1773849"/>
            <a:ext cx="5933651" cy="59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>
            <a:off x="9067400" y="1773850"/>
            <a:ext cx="32799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2"/>
              <a:buFont typeface="Arial"/>
              <a:buNone/>
            </a:pPr>
            <a:r>
              <a:rPr b="1" lang="en-US" sz="4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Drawbacks</a:t>
            </a:r>
            <a:endParaRPr sz="40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6784258" y="2790736"/>
            <a:ext cx="7846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26"/>
              <a:buFont typeface="Arial"/>
              <a:buChar char="•"/>
            </a:pPr>
            <a:r>
              <a:rPr b="1" lang="en-US" sz="2326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Pain and Discomfort</a:t>
            </a:r>
            <a:r>
              <a:rPr lang="en-US" sz="2326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: Repeated pricking can cause soreness.</a:t>
            </a:r>
            <a:endParaRPr sz="23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6784258" y="3740974"/>
            <a:ext cx="7846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26"/>
              <a:buFont typeface="Arial"/>
              <a:buChar char="•"/>
            </a:pPr>
            <a:r>
              <a:rPr b="1" lang="en-US" sz="2326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Inaccuracy</a:t>
            </a:r>
            <a:r>
              <a:rPr lang="en-US" sz="2326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: Dirt or improper procedure lead to inaccurate results.</a:t>
            </a:r>
            <a:endParaRPr sz="23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6784258" y="4691211"/>
            <a:ext cx="7846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26"/>
              <a:buFont typeface="Arial"/>
              <a:buChar char="•"/>
            </a:pPr>
            <a:r>
              <a:rPr b="1" lang="en-US" sz="2326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r>
              <a:rPr lang="en-US" sz="2326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: Strips and lancets are consumable; costs add up over time.</a:t>
            </a:r>
            <a:endParaRPr sz="23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6784258" y="5641449"/>
            <a:ext cx="78462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26"/>
              <a:buFont typeface="Arial"/>
              <a:buChar char="•"/>
            </a:pPr>
            <a:r>
              <a:rPr b="1" lang="en-US" sz="2326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Inconvenience</a:t>
            </a:r>
            <a:r>
              <a:rPr lang="en-US" sz="2326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: Inconvenient for folks  with frequent monitoring (Type 1 diabetes)</a:t>
            </a:r>
            <a:endParaRPr sz="23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" name="Google Shape;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604777" y="456300"/>
            <a:ext cx="11656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41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5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Glucose Monitoring</a:t>
            </a:r>
            <a:endParaRPr sz="5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0496" y="1597347"/>
            <a:ext cx="5652484" cy="578583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754920" y="1906227"/>
            <a:ext cx="4443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86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Arial"/>
              <a:buNone/>
            </a:pPr>
            <a:r>
              <a:rPr b="1"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CGM?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884903" y="2961103"/>
            <a:ext cx="68139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0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Arial"/>
              <a:buChar char="•"/>
            </a:pPr>
            <a:r>
              <a:rPr b="1" lang="en-US" sz="23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Continuous Data</a:t>
            </a:r>
            <a:r>
              <a:rPr lang="en-US" sz="23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: Offers round-the-clock glucose monitoring.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884903" y="3910844"/>
            <a:ext cx="68139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0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Arial"/>
              <a:buChar char="•"/>
            </a:pPr>
            <a:r>
              <a:rPr b="1" lang="en-US" sz="23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Convenience</a:t>
            </a:r>
            <a:r>
              <a:rPr lang="en-US" sz="23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: Reduces need for frequent finger pricks.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884903" y="4799460"/>
            <a:ext cx="68139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0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Arial"/>
              <a:buChar char="•"/>
            </a:pPr>
            <a:r>
              <a:rPr b="1" lang="en-US" sz="23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Real-time Alerts</a:t>
            </a:r>
            <a:r>
              <a:rPr lang="en-US" sz="23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: Gives instant high/low glucose warnings.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884978" y="5749210"/>
            <a:ext cx="68139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0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Arial"/>
              <a:buChar char="•"/>
            </a:pPr>
            <a:r>
              <a:rPr b="1" lang="en-US" sz="23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Cost-Effective</a:t>
            </a:r>
            <a:r>
              <a:rPr lang="en-US" sz="23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: Long-term savings by reducing test strip usage.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 cap="flat" cmpd="sng" w="13800">
            <a:solidFill>
              <a:srgbClr val="FFFFFF">
                <a:alpha val="6391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witter - Free social media icons" id="65" name="Google Shape;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077" y="264097"/>
            <a:ext cx="2654710" cy="265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7161" y="3302475"/>
            <a:ext cx="1902541" cy="1902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Zero - Wikipedia" id="67" name="Google Shape;6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652" y="5972353"/>
            <a:ext cx="4265562" cy="160491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/>
          <p:nvPr/>
        </p:nvSpPr>
        <p:spPr>
          <a:xfrm>
            <a:off x="6319600" y="1094125"/>
            <a:ext cx="6711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49"/>
              <a:buFont typeface="Arial"/>
              <a:buNone/>
            </a:pPr>
            <a:r>
              <a:rPr b="1" lang="en-US" sz="52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52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5877849" y="2379552"/>
            <a:ext cx="77799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Analyze social media data on Continuous Glucose Monitoring (CGM) 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6763941" y="3720584"/>
            <a:ext cx="7033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37K social media posts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6763941" y="4253746"/>
            <a:ext cx="7033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Understand the general trend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6763941" y="4786908"/>
            <a:ext cx="7033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Emotions of users around CGM and CGM products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6763941" y="5320070"/>
            <a:ext cx="70332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72525"/>
              </a:solidFill>
            </a:endParaRPr>
          </a:p>
          <a:p>
            <a:pPr indent="-342900" lvl="0" marL="34290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Discover insights to help companies and customers improve decision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 cap="flat" cmpd="sng" w="13800">
            <a:solidFill>
              <a:srgbClr val="FFFFFF">
                <a:alpha val="6391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4252800" y="770725"/>
            <a:ext cx="61248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520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5450"/>
              <a:t>Target Customers</a:t>
            </a:r>
            <a:endParaRPr sz="5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49"/>
              <a:buFont typeface="Arial"/>
              <a:buNone/>
            </a:pPr>
            <a:r>
              <a:t/>
            </a:r>
            <a:endParaRPr b="1" sz="5249"/>
          </a:p>
        </p:txBody>
      </p:sp>
      <p:pic>
        <p:nvPicPr>
          <p:cNvPr id="81" name="Google Shape;8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637" y="2264337"/>
            <a:ext cx="3652975" cy="36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963" y="2264314"/>
            <a:ext cx="3652975" cy="36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22312" y="2264312"/>
            <a:ext cx="4851875" cy="3652975"/>
          </a:xfrm>
          <a:prstGeom prst="rect">
            <a:avLst/>
          </a:prstGeom>
          <a:noFill/>
          <a:ln cap="flat" cmpd="sng" w="13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8"/>
          <p:cNvSpPr/>
          <p:nvPr/>
        </p:nvSpPr>
        <p:spPr>
          <a:xfrm>
            <a:off x="9422288" y="6322475"/>
            <a:ext cx="48519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6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272525"/>
                </a:solidFill>
              </a:rPr>
              <a:t>End Users and Potential Consumers</a:t>
            </a:r>
            <a:endParaRPr b="1" sz="6150"/>
          </a:p>
        </p:txBody>
      </p:sp>
      <p:sp>
        <p:nvSpPr>
          <p:cNvPr id="85" name="Google Shape;85;p8"/>
          <p:cNvSpPr/>
          <p:nvPr/>
        </p:nvSpPr>
        <p:spPr>
          <a:xfrm>
            <a:off x="478950" y="6496625"/>
            <a:ext cx="4485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50"/>
              <a:t>Health Insurers</a:t>
            </a:r>
            <a:endParaRPr sz="3750"/>
          </a:p>
          <a:p>
            <a:pPr indent="0" lvl="0" marL="0" marR="0" rtl="0" algn="ctr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450"/>
          </a:p>
          <a:p>
            <a:pPr indent="0" lvl="0" marL="0" marR="0" rtl="0" algn="ctr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49"/>
              <a:buFont typeface="Arial"/>
              <a:buNone/>
            </a:pPr>
            <a:r>
              <a:t/>
            </a:r>
            <a:endParaRPr b="1" sz="5450"/>
          </a:p>
        </p:txBody>
      </p:sp>
      <p:sp>
        <p:nvSpPr>
          <p:cNvPr id="86" name="Google Shape;86;p8"/>
          <p:cNvSpPr/>
          <p:nvPr/>
        </p:nvSpPr>
        <p:spPr>
          <a:xfrm>
            <a:off x="4963938" y="6322475"/>
            <a:ext cx="38217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50"/>
              <a:t>Industry Stakeholders</a:t>
            </a:r>
            <a:endParaRPr sz="3450"/>
          </a:p>
          <a:p>
            <a:pPr indent="0" lvl="0" marL="0" rtl="0" algn="l">
              <a:lnSpc>
                <a:spcPct val="520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450"/>
          </a:p>
          <a:p>
            <a:pPr indent="0" lvl="0" marL="0" rtl="0" algn="l">
              <a:lnSpc>
                <a:spcPct val="520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t/>
            </a:r>
            <a:endParaRPr b="1" sz="5450"/>
          </a:p>
          <a:p>
            <a:pPr indent="0" lvl="0" marL="0" marR="0" rtl="0" algn="ctr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49"/>
              <a:buFont typeface="Arial"/>
              <a:buNone/>
            </a:pPr>
            <a:r>
              <a:t/>
            </a:r>
            <a:endParaRPr b="1" sz="5249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947304" y="1043825"/>
            <a:ext cx="9224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Analysis 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5" name="Google Shape;9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636" y="2863634"/>
            <a:ext cx="3164751" cy="31647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"/>
          <p:cNvSpPr/>
          <p:nvPr/>
        </p:nvSpPr>
        <p:spPr>
          <a:xfrm>
            <a:off x="1915291" y="6354650"/>
            <a:ext cx="3899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4"/>
              <a:buFont typeface="Arial"/>
              <a:buNone/>
            </a:pPr>
            <a:r>
              <a:rPr b="1" lang="en-US" sz="30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Data Overview</a:t>
            </a:r>
            <a:endParaRPr sz="30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7" name="Google Shape;9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2082" y="2842927"/>
            <a:ext cx="3185448" cy="318544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/>
          <p:nvPr/>
        </p:nvSpPr>
        <p:spPr>
          <a:xfrm>
            <a:off x="8607829" y="6354639"/>
            <a:ext cx="3809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4"/>
              <a:buFont typeface="Arial"/>
              <a:buNone/>
            </a:pPr>
            <a:r>
              <a:rPr b="1" lang="en-US" sz="292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sz="29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1478220" y="973325"/>
            <a:ext cx="6938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41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5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Data Overview</a:t>
            </a:r>
            <a:endParaRPr sz="5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"/>
          <p:cNvSpPr/>
          <p:nvPr/>
        </p:nvSpPr>
        <p:spPr>
          <a:xfrm>
            <a:off x="787148" y="3883413"/>
            <a:ext cx="14436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        Positive Sentiment about CGM                  Negative Sentiment about CGM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"/>
          <p:cNvSpPr/>
          <p:nvPr/>
        </p:nvSpPr>
        <p:spPr>
          <a:xfrm>
            <a:off x="1620700" y="6884650"/>
            <a:ext cx="12064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Neutral Sentiment about CGM                        Mixed Sentiment about CGM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2787126" y="2348475"/>
            <a:ext cx="3126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41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11500">
                <a:solidFill>
                  <a:srgbClr val="910D0D"/>
                </a:solidFill>
              </a:rPr>
              <a:t>26%</a:t>
            </a:r>
            <a:endParaRPr sz="11500">
              <a:solidFill>
                <a:srgbClr val="910D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9729351" y="2348475"/>
            <a:ext cx="3126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41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11500">
                <a:solidFill>
                  <a:srgbClr val="1F7135"/>
                </a:solidFill>
              </a:rPr>
              <a:t>7</a:t>
            </a:r>
            <a:r>
              <a:rPr b="1" lang="en-US" sz="11500">
                <a:solidFill>
                  <a:srgbClr val="1F7135"/>
                </a:solidFill>
              </a:rPr>
              <a:t>%</a:t>
            </a:r>
            <a:endParaRPr sz="11500">
              <a:solidFill>
                <a:srgbClr val="1F7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9938501" y="5123763"/>
            <a:ext cx="3126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41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11500">
                <a:solidFill>
                  <a:srgbClr val="674EA7"/>
                </a:solidFill>
              </a:rPr>
              <a:t>3</a:t>
            </a:r>
            <a:r>
              <a:rPr b="1" lang="en-US" sz="11500">
                <a:solidFill>
                  <a:srgbClr val="674EA7"/>
                </a:solidFill>
              </a:rPr>
              <a:t>%</a:t>
            </a:r>
            <a:endParaRPr sz="115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"/>
          <p:cNvSpPr/>
          <p:nvPr/>
        </p:nvSpPr>
        <p:spPr>
          <a:xfrm>
            <a:off x="2704401" y="5123775"/>
            <a:ext cx="3126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41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11500">
                <a:solidFill>
                  <a:srgbClr val="3C78D8"/>
                </a:solidFill>
              </a:rPr>
              <a:t>64</a:t>
            </a:r>
            <a:r>
              <a:rPr b="1" lang="en-US" sz="11500">
                <a:solidFill>
                  <a:srgbClr val="3C78D8"/>
                </a:solidFill>
              </a:rPr>
              <a:t>%</a:t>
            </a:r>
            <a:endParaRPr sz="115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 cap="flat" cmpd="sng" w="13800">
            <a:solidFill>
              <a:srgbClr val="FFFFFF">
                <a:alpha val="6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1375950" y="444125"/>
            <a:ext cx="128886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33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0"/>
              <a:buFont typeface="Arial"/>
              <a:buNone/>
            </a:pPr>
            <a:r>
              <a:rPr b="1" lang="en-US" sz="5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10 common sources of the data</a:t>
            </a:r>
            <a:endParaRPr sz="5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1" name="Google Shape;12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4020" y="1655333"/>
            <a:ext cx="11382359" cy="58376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